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7/2/2018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LPTA Source Selection Process 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Compiled by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536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495" y="575977"/>
            <a:ext cx="11527834" cy="970450"/>
          </a:xfrm>
        </p:spPr>
        <p:txBody>
          <a:bodyPr/>
          <a:lstStyle/>
          <a:p>
            <a:r>
              <a:rPr lang="en-US" dirty="0" smtClean="0"/>
              <a:t>The Lowest Price Technically Acceptable Selection Process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2222286"/>
            <a:ext cx="11694017" cy="4448969"/>
          </a:xfrm>
        </p:spPr>
        <p:txBody>
          <a:bodyPr/>
          <a:lstStyle/>
          <a:p>
            <a:r>
              <a:rPr lang="en-US" dirty="0"/>
              <a:t>The LPTA source selection process is a process where the federal government ascertains that the least price is awarded over the complaint technical offerings of all proposals.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selection </a:t>
            </a:r>
            <a:r>
              <a:rPr lang="en-US" dirty="0" smtClean="0"/>
              <a:t>procedure is </a:t>
            </a:r>
            <a:r>
              <a:rPr lang="en-US" dirty="0"/>
              <a:t>suitable only when the government "believes" it can attain the </a:t>
            </a:r>
            <a:r>
              <a:rPr lang="en-US" dirty="0" smtClean="0"/>
              <a:t>greatest value </a:t>
            </a:r>
            <a:r>
              <a:rPr lang="en-US" dirty="0"/>
              <a:t>from </a:t>
            </a:r>
            <a:r>
              <a:rPr lang="en-US" dirty="0" smtClean="0"/>
              <a:t>choosing the proposal </a:t>
            </a:r>
            <a:r>
              <a:rPr lang="en-US" dirty="0"/>
              <a:t>that is acceptable technically and provides the least evaluated </a:t>
            </a:r>
            <a:r>
              <a:rPr lang="en-US" dirty="0" smtClean="0"/>
              <a:t>price</a:t>
            </a:r>
          </a:p>
          <a:p>
            <a:r>
              <a:rPr lang="en-US" dirty="0"/>
              <a:t> When used suitably the LPTA approach can be quick.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bar constitutes the appraisal factors relating to the non-cost factors, but there is no discrimination amongst </a:t>
            </a:r>
            <a:r>
              <a:rPr lang="en-US" dirty="0" err="1"/>
              <a:t>offerors</a:t>
            </a:r>
            <a:r>
              <a:rPr lang="en-US" dirty="0"/>
              <a:t> concerning them. </a:t>
            </a:r>
          </a:p>
          <a:p>
            <a:r>
              <a:rPr lang="en-US" dirty="0"/>
              <a:t>With price or cost as the tipping </a:t>
            </a:r>
            <a:r>
              <a:rPr lang="en-US" dirty="0" smtClean="0"/>
              <a:t>point, the </a:t>
            </a:r>
            <a:r>
              <a:rPr lang="en-US" dirty="0" err="1"/>
              <a:t>offerors</a:t>
            </a:r>
            <a:r>
              <a:rPr lang="en-US" dirty="0"/>
              <a:t> should focus their proposal's efforts and strategies on creating a competitive but realistic price for solutions.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2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Best Value P</a:t>
            </a:r>
            <a:r>
              <a:rPr lang="en-US" dirty="0" smtClean="0"/>
              <a:t>rocurements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99" y="2099256"/>
            <a:ext cx="11947301" cy="4378817"/>
          </a:xfrm>
        </p:spPr>
        <p:txBody>
          <a:bodyPr>
            <a:normAutofit/>
          </a:bodyPr>
          <a:lstStyle/>
          <a:p>
            <a:r>
              <a:rPr lang="en-US" dirty="0" smtClean="0"/>
              <a:t>This approach provides </a:t>
            </a:r>
            <a:r>
              <a:rPr lang="en-US" dirty="0"/>
              <a:t>an agency the aptitude to consider the proposal's costs and benefits and awards the deal to the proposal that will offer the "best value" to the federal government – even if the proposal has a greater price than other suitable offers. </a:t>
            </a:r>
            <a:endParaRPr lang="en-US" dirty="0" smtClean="0"/>
          </a:p>
          <a:p>
            <a:r>
              <a:rPr lang="en-US" dirty="0" smtClean="0"/>
              <a:t>Contractors </a:t>
            </a:r>
            <a:r>
              <a:rPr lang="en-US" dirty="0"/>
              <a:t>who bid on the Best Value procurements should think tactically and be mindful of pricing and technical excellence. </a:t>
            </a:r>
            <a:endParaRPr lang="en-US" dirty="0" smtClean="0"/>
          </a:p>
          <a:p>
            <a:r>
              <a:rPr lang="en-US" dirty="0" smtClean="0"/>
              <a:t>Devising </a:t>
            </a:r>
            <a:r>
              <a:rPr lang="en-US" dirty="0"/>
              <a:t>the lower prices or surpassing the RFP requirements – autonomously or even in tandem – might not be adequate.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the Best Value process, the non-cost factors like previous performance, innovation, aversion to risks, and reliability, are weighted as similarly important if not more significant compared to the prices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authorizes the federal Government the resilience to balance between the non-cost aspects and price/cost aspects and award to proposals that do not have the least price or do not rate as the greatest technically.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46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of the LPTA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" y="2222287"/>
            <a:ext cx="11822806" cy="3636511"/>
          </a:xfrm>
        </p:spPr>
        <p:txBody>
          <a:bodyPr/>
          <a:lstStyle/>
          <a:p>
            <a:r>
              <a:rPr lang="en-US" dirty="0" smtClean="0"/>
              <a:t>Possibly </a:t>
            </a:r>
            <a:r>
              <a:rPr lang="en-US" dirty="0"/>
              <a:t>less time </a:t>
            </a:r>
            <a:r>
              <a:rPr lang="en-US" dirty="0" smtClean="0"/>
              <a:t>consuming in awarding contracts . </a:t>
            </a:r>
          </a:p>
          <a:p>
            <a:r>
              <a:rPr lang="en-US" dirty="0" smtClean="0"/>
              <a:t>For the efficiency purposes, begin  </a:t>
            </a:r>
            <a:r>
              <a:rPr lang="en-US" dirty="0"/>
              <a:t>with the </a:t>
            </a:r>
            <a:r>
              <a:rPr lang="en-US" dirty="0" smtClean="0"/>
              <a:t>least priced </a:t>
            </a:r>
            <a:r>
              <a:rPr lang="en-US" dirty="0"/>
              <a:t>proposals and </a:t>
            </a:r>
            <a:r>
              <a:rPr lang="en-US" dirty="0" smtClean="0"/>
              <a:t>end </a:t>
            </a:r>
            <a:r>
              <a:rPr lang="en-US" dirty="0"/>
              <a:t>at the </a:t>
            </a:r>
            <a:r>
              <a:rPr lang="en-US" dirty="0" smtClean="0"/>
              <a:t>initial lowest price technically acceptable proposal. The review </a:t>
            </a:r>
            <a:r>
              <a:rPr lang="en-US" dirty="0"/>
              <a:t>of </a:t>
            </a:r>
            <a:r>
              <a:rPr lang="en-US" dirty="0" smtClean="0"/>
              <a:t>extra </a:t>
            </a:r>
            <a:r>
              <a:rPr lang="en-US" dirty="0"/>
              <a:t>(higher </a:t>
            </a:r>
            <a:r>
              <a:rPr lang="en-US" dirty="0" smtClean="0"/>
              <a:t>price) </a:t>
            </a:r>
            <a:r>
              <a:rPr lang="en-US" dirty="0"/>
              <a:t>proposals is </a:t>
            </a:r>
            <a:r>
              <a:rPr lang="en-US" dirty="0" smtClean="0"/>
              <a:t>needless.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 err="1" smtClean="0"/>
              <a:t>Offerors</a:t>
            </a:r>
            <a:r>
              <a:rPr lang="en-US" dirty="0" smtClean="0"/>
              <a:t> are aware of the standards </a:t>
            </a:r>
            <a:r>
              <a:rPr lang="en-US" dirty="0"/>
              <a:t>they </a:t>
            </a:r>
            <a:r>
              <a:rPr lang="en-US" dirty="0" smtClean="0"/>
              <a:t>should achieve</a:t>
            </a:r>
            <a:endParaRPr lang="en-US" dirty="0"/>
          </a:p>
          <a:p>
            <a:r>
              <a:rPr lang="en-US" dirty="0" smtClean="0"/>
              <a:t>The response of the contractors </a:t>
            </a:r>
            <a:r>
              <a:rPr lang="en-US" dirty="0"/>
              <a:t>can be </a:t>
            </a:r>
            <a:r>
              <a:rPr lang="en-US" dirty="0" smtClean="0"/>
              <a:t>relaxed </a:t>
            </a:r>
            <a:r>
              <a:rPr lang="en-US" dirty="0"/>
              <a:t>and </a:t>
            </a:r>
            <a:r>
              <a:rPr lang="en-US" dirty="0" smtClean="0"/>
              <a:t>faster</a:t>
            </a:r>
            <a:endParaRPr lang="en-US" dirty="0"/>
          </a:p>
          <a:p>
            <a:r>
              <a:rPr lang="en-US" dirty="0"/>
              <a:t>RFP </a:t>
            </a:r>
            <a:r>
              <a:rPr lang="en-US" dirty="0" smtClean="0"/>
              <a:t>should state threshold requirements only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673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 </a:t>
            </a:r>
            <a:r>
              <a:rPr lang="en-US" dirty="0"/>
              <a:t>of the LPTA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Might detriment long standing </a:t>
            </a:r>
            <a:r>
              <a:rPr lang="en-US" dirty="0"/>
              <a:t>value for </a:t>
            </a:r>
            <a:r>
              <a:rPr lang="en-US" dirty="0" smtClean="0"/>
              <a:t>short-range </a:t>
            </a:r>
            <a:r>
              <a:rPr lang="en-US" dirty="0"/>
              <a:t>savings</a:t>
            </a:r>
          </a:p>
          <a:p>
            <a:r>
              <a:rPr lang="en-US" dirty="0" smtClean="0"/>
              <a:t>Unintentionally </a:t>
            </a:r>
            <a:r>
              <a:rPr lang="en-US" dirty="0"/>
              <a:t>award to </a:t>
            </a:r>
            <a:r>
              <a:rPr lang="en-US" dirty="0" smtClean="0"/>
              <a:t>lesser </a:t>
            </a:r>
            <a:r>
              <a:rPr lang="en-US" dirty="0"/>
              <a:t>qualified </a:t>
            </a:r>
            <a:r>
              <a:rPr lang="en-US" dirty="0" smtClean="0"/>
              <a:t>firms</a:t>
            </a:r>
            <a:endParaRPr lang="en-US" dirty="0"/>
          </a:p>
          <a:p>
            <a:r>
              <a:rPr lang="en-US" dirty="0" smtClean="0"/>
              <a:t>Lowers standards for contractors so </a:t>
            </a:r>
            <a:r>
              <a:rPr lang="en-US" dirty="0"/>
              <a:t>they can </a:t>
            </a:r>
            <a:r>
              <a:rPr lang="en-US" dirty="0" smtClean="0"/>
              <a:t>suggest </a:t>
            </a:r>
            <a:r>
              <a:rPr lang="en-US" dirty="0"/>
              <a:t>their </a:t>
            </a:r>
            <a:r>
              <a:rPr lang="en-US" dirty="0" smtClean="0"/>
              <a:t>lowermost </a:t>
            </a:r>
            <a:r>
              <a:rPr lang="en-US" dirty="0"/>
              <a:t>price</a:t>
            </a:r>
          </a:p>
          <a:p>
            <a:r>
              <a:rPr lang="en-US" dirty="0" smtClean="0"/>
              <a:t>Lesser innovation—Contractors compelled </a:t>
            </a:r>
            <a:r>
              <a:rPr lang="en-US" dirty="0"/>
              <a:t>to </a:t>
            </a:r>
            <a:r>
              <a:rPr lang="en-US" dirty="0" smtClean="0"/>
              <a:t>provide lower prices </a:t>
            </a:r>
            <a:r>
              <a:rPr lang="en-US" dirty="0"/>
              <a:t>solution that </a:t>
            </a:r>
            <a:r>
              <a:rPr lang="en-US" dirty="0" smtClean="0"/>
              <a:t>might </a:t>
            </a:r>
            <a:r>
              <a:rPr lang="en-US" dirty="0"/>
              <a:t>not be in the </a:t>
            </a:r>
            <a:r>
              <a:rPr lang="en-US" dirty="0" smtClean="0"/>
              <a:t>interest </a:t>
            </a:r>
            <a:r>
              <a:rPr lang="en-US" dirty="0"/>
              <a:t>of the </a:t>
            </a:r>
            <a:r>
              <a:rPr lang="en-US" dirty="0" smtClean="0"/>
              <a:t>government;</a:t>
            </a:r>
          </a:p>
          <a:p>
            <a:r>
              <a:rPr lang="en-US" dirty="0" smtClean="0"/>
              <a:t>Lesser </a:t>
            </a:r>
            <a:r>
              <a:rPr lang="en-US" dirty="0"/>
              <a:t>competition </a:t>
            </a:r>
            <a:r>
              <a:rPr lang="en-US" dirty="0" smtClean="0"/>
              <a:t>since </a:t>
            </a:r>
            <a:r>
              <a:rPr lang="en-US" dirty="0"/>
              <a:t>some </a:t>
            </a:r>
            <a:r>
              <a:rPr lang="en-US" dirty="0" smtClean="0"/>
              <a:t>corporations </a:t>
            </a:r>
            <a:r>
              <a:rPr lang="en-US" dirty="0"/>
              <a:t>will not </a:t>
            </a:r>
            <a:r>
              <a:rPr lang="en-US" dirty="0" smtClean="0"/>
              <a:t>react </a:t>
            </a:r>
            <a:r>
              <a:rPr lang="en-US" dirty="0"/>
              <a:t>to </a:t>
            </a:r>
            <a:r>
              <a:rPr lang="en-US" dirty="0" smtClean="0"/>
              <a:t>solicitations with the </a:t>
            </a:r>
            <a:r>
              <a:rPr lang="en-US" dirty="0"/>
              <a:t>LPTA </a:t>
            </a:r>
            <a:r>
              <a:rPr lang="en-US" dirty="0" smtClean="0"/>
              <a:t>processes. </a:t>
            </a:r>
            <a:r>
              <a:rPr lang="en-US" dirty="0"/>
              <a:t>If </a:t>
            </a:r>
            <a:r>
              <a:rPr lang="en-US" dirty="0" smtClean="0"/>
              <a:t>the LPTA delays a win probability, the contractors probably </a:t>
            </a:r>
            <a:r>
              <a:rPr lang="en-US" dirty="0"/>
              <a:t>not respond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605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Suitability of the LPTA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013" y="2363954"/>
            <a:ext cx="10554574" cy="4281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LPTA is suitable </a:t>
            </a:r>
            <a:r>
              <a:rPr lang="en-US" sz="3200" dirty="0" smtClean="0"/>
              <a:t>where:</a:t>
            </a:r>
          </a:p>
          <a:p>
            <a:pPr>
              <a:buAutoNum type="arabicPeriod"/>
            </a:pPr>
            <a:r>
              <a:rPr lang="en-US" sz="3200" dirty="0" smtClean="0"/>
              <a:t>Requirements </a:t>
            </a:r>
            <a:r>
              <a:rPr lang="en-US" sz="3200" dirty="0"/>
              <a:t>of the proposal are </a:t>
            </a:r>
            <a:r>
              <a:rPr lang="en-US" sz="3200" dirty="0" smtClean="0"/>
              <a:t>well-defined</a:t>
            </a:r>
          </a:p>
          <a:p>
            <a:pPr>
              <a:buAutoNum type="arabicPeriod"/>
            </a:pPr>
            <a:r>
              <a:rPr lang="en-US" sz="3200" dirty="0" smtClean="0"/>
              <a:t>The risks </a:t>
            </a:r>
            <a:r>
              <a:rPr lang="en-US" sz="3200" dirty="0"/>
              <a:t>of abortive contract performance is </a:t>
            </a:r>
            <a:r>
              <a:rPr lang="en-US" sz="3200" dirty="0" smtClean="0"/>
              <a:t>insignificant</a:t>
            </a:r>
          </a:p>
          <a:p>
            <a:pPr>
              <a:buAutoNum type="arabicPeriod"/>
            </a:pPr>
            <a:r>
              <a:rPr lang="en-US" sz="3200" dirty="0" smtClean="0"/>
              <a:t> </a:t>
            </a:r>
            <a:r>
              <a:rPr lang="en-US" sz="3200" dirty="0"/>
              <a:t>T</a:t>
            </a:r>
            <a:r>
              <a:rPr lang="en-US" sz="3200" dirty="0" smtClean="0"/>
              <a:t>here </a:t>
            </a:r>
            <a:r>
              <a:rPr lang="en-US" sz="3200" dirty="0"/>
              <a:t>is no need, value, or inclination to pay for higher quality and performance.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435361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LPTA sourcing selection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314" y="2157893"/>
            <a:ext cx="10939699" cy="4333059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err="1"/>
              <a:t>DoD</a:t>
            </a:r>
            <a:r>
              <a:rPr lang="en-US" dirty="0"/>
              <a:t> can comprehensively and evidently define the least possible requirements that are articulated regarding performance standards, objectives, and measures, that will be applied in determining the acceptability of the offers;</a:t>
            </a:r>
          </a:p>
          <a:p>
            <a:r>
              <a:rPr lang="en-US" dirty="0" smtClean="0"/>
              <a:t>The </a:t>
            </a:r>
            <a:r>
              <a:rPr lang="en-US" dirty="0" err="1"/>
              <a:t>DoD</a:t>
            </a:r>
            <a:r>
              <a:rPr lang="en-US" dirty="0"/>
              <a:t> would gain no, or nominal, the value from </a:t>
            </a:r>
            <a:r>
              <a:rPr lang="en-US" dirty="0" smtClean="0"/>
              <a:t>the </a:t>
            </a:r>
            <a:r>
              <a:rPr lang="en-US" dirty="0"/>
              <a:t>proposal surpassing the least technical and performance </a:t>
            </a:r>
            <a:r>
              <a:rPr lang="en-US" dirty="0" smtClean="0"/>
              <a:t>requests </a:t>
            </a:r>
            <a:r>
              <a:rPr lang="en-US" dirty="0"/>
              <a:t>described in the proposal request;</a:t>
            </a:r>
          </a:p>
          <a:p>
            <a:r>
              <a:rPr lang="en-US" dirty="0" smtClean="0"/>
              <a:t>The </a:t>
            </a:r>
            <a:r>
              <a:rPr lang="en-US" dirty="0"/>
              <a:t>suggested technical methods will necessitate no, or nominal, subjective conclusion by the source's selection authority as to the appeal of an </a:t>
            </a:r>
            <a:r>
              <a:rPr lang="en-US" dirty="0" err="1"/>
              <a:t>offeror's</a:t>
            </a:r>
            <a:r>
              <a:rPr lang="en-US" dirty="0"/>
              <a:t> proposal against the competing proposal;</a:t>
            </a:r>
          </a:p>
          <a:p>
            <a:r>
              <a:rPr lang="en-US" dirty="0" smtClean="0"/>
              <a:t>The </a:t>
            </a:r>
            <a:r>
              <a:rPr lang="en-US" dirty="0"/>
              <a:t>source's selection authority has a higher degree of assurance that the appraisal of technical proposals other than the lowermost bidder would not lead to the recognition of factors that provide value to the </a:t>
            </a:r>
            <a:r>
              <a:rPr lang="en-US" dirty="0" err="1"/>
              <a:t>DoD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71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1" y="2222287"/>
            <a:ext cx="10991215" cy="398533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The DOD contracting </a:t>
            </a:r>
            <a:r>
              <a:rPr lang="en-US" sz="2800" dirty="0"/>
              <a:t>officer should include </a:t>
            </a:r>
            <a:r>
              <a:rPr lang="en-US" sz="2800" smtClean="0"/>
              <a:t>an explanation </a:t>
            </a:r>
            <a:r>
              <a:rPr lang="en-US" sz="2800" dirty="0"/>
              <a:t>for the usage of LPTA assessment </a:t>
            </a:r>
            <a:r>
              <a:rPr lang="en-US" sz="2800" dirty="0" smtClean="0"/>
              <a:t>methodology </a:t>
            </a:r>
            <a:r>
              <a:rPr lang="en-US" sz="2800" dirty="0"/>
              <a:t>in the file;</a:t>
            </a:r>
          </a:p>
          <a:p>
            <a:r>
              <a:rPr lang="en-US" sz="2800" dirty="0" smtClean="0"/>
              <a:t>DOD </a:t>
            </a:r>
            <a:r>
              <a:rPr lang="en-US" sz="2800" dirty="0"/>
              <a:t>determines that the lowest pricing replicates full lifecycle costs, comprising support and operations;</a:t>
            </a:r>
          </a:p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DOD would gain no, or marginal, extra innovations or prospect technological advantages by using different methodologies; </a:t>
            </a:r>
          </a:p>
          <a:p>
            <a:r>
              <a:rPr lang="en-US" sz="2800" dirty="0" smtClean="0"/>
              <a:t>Concerning </a:t>
            </a:r>
            <a:r>
              <a:rPr lang="en-US" sz="2800" dirty="0"/>
              <a:t>contracts for good's procurement, the goods acquired are mostly dispensable, non-technical, or short shelf life.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52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 and Answers session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112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32</TotalTime>
  <Words>641</Words>
  <Application>Microsoft Office PowerPoint</Application>
  <PresentationFormat>Widescreen</PresentationFormat>
  <Paragraphs>43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Century Gothic</vt:lpstr>
      <vt:lpstr>Wingdings 2</vt:lpstr>
      <vt:lpstr>Quotable</vt:lpstr>
      <vt:lpstr>LPTA Source Selection Process  </vt:lpstr>
      <vt:lpstr>The Lowest Price Technically Acceptable Selection Process </vt:lpstr>
      <vt:lpstr>The Best Value Procurements</vt:lpstr>
      <vt:lpstr>Pros of the LPTA</vt:lpstr>
      <vt:lpstr>Cons of the LPTA</vt:lpstr>
      <vt:lpstr>The Suitability of the LPTA </vt:lpstr>
      <vt:lpstr>LPTA sourcing selection principles</vt:lpstr>
      <vt:lpstr>Contd </vt:lpstr>
      <vt:lpstr>THE END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LPTA Source Selection Process</dc:title>
  <dc:creator>User</dc:creator>
  <cp:lastModifiedBy>User</cp:lastModifiedBy>
  <cp:revision>4</cp:revision>
  <dcterms:created xsi:type="dcterms:W3CDTF">2018-07-02T08:29:57Z</dcterms:created>
  <dcterms:modified xsi:type="dcterms:W3CDTF">2018-07-02T09:02:12Z</dcterms:modified>
</cp:coreProperties>
</file>